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7F76A2F-25AB-4BFD-BD09-52331D20B0AB}">
  <a:tblStyle styleId="{07F76A2F-25AB-4BFD-BD09-52331D20B0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Oswald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swa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tionary.org/wiki/%D0%92%D0%B8%D0%BA%D0%B8%D1%81%D0%BB%D0%BE%D0%B2%D0%B0%D1%80%D1%8C:%D0%A3%D1%81%D0%BB%D0%BE%D0%B2%D0%BD%D1%8B%D0%B5_%D1%81%D0%BE%D0%BA%D1%80%D0%B0%D1%89%D0%B5%D0%BD%D0%B8%D1%8F" TargetMode="External"/><Relationship Id="rId3" Type="http://schemas.openxmlformats.org/officeDocument/2006/relationships/hyperlink" Target="https://ru.wiktionary.org/wiki/%D1%81%D1%82%D0%BE%D1%80%D0%BE%D0%BD%D0%BD%D0%B8%D0%BA" TargetMode="External"/><Relationship Id="rId4" Type="http://schemas.openxmlformats.org/officeDocument/2006/relationships/hyperlink" Target="https://ru.wiktionary.org/wiki/%D1%81%D0%BE%D1%80%D0%B0%D1%82%D0%BD%D0%B8%D0%BA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tvet.mail.ru/question/84512826" TargetMode="External"/><Relationship Id="rId3" Type="http://schemas.openxmlformats.org/officeDocument/2006/relationships/hyperlink" Target="http://dimonbaton.ru/politicheskie-vzglyady-vkontakt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k.com/vladimir_vladimirovichp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2018.navalny.com/observer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2018.navalny.com/biography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A1%D0%BE%D1%8E%D0%B7_%D0%A1%D0%BE%D0%B2%D0%B5%D1%82%D1%81%D0%BA%D0%B8%D1%85_%D0%A1%D0%BE%D1%86%D0%B8%D0%B0%D0%BB%D0%B8%D1%81%D1%82%D0%B8%D1%87%D0%B5%D1%81%D0%BA%D0%B8%D1%85_%D0%A0%D0%B5%D1%81%D0%BF%D1%83%D0%B1%D0%BB%D0%B8%D0%BA" TargetMode="External"/><Relationship Id="rId3" Type="http://schemas.openxmlformats.org/officeDocument/2006/relationships/hyperlink" Target="https://ru.wikipedia.org/wiki/%D0%A0%D0%BE%D1%81%D1%81%D0%B8%D1%8F" TargetMode="External"/><Relationship Id="rId4" Type="http://schemas.openxmlformats.org/officeDocument/2006/relationships/hyperlink" Target="https://ru.wikipedia.org/wiki/%D0%9F%D1%80%D0%B5%D0%B4%D1%81%D0%B5%D0%B4%D0%B0%D1%82%D0%B5%D0%BB%D1%8C_%D0%9F%D1%80%D0%B0%D0%B2%D0%B8%D1%82%D0%B5%D0%BB%D1%8C%D1%81%D1%82%D0%B2%D0%B0_%D0%A0%D0%BE%D1%81%D1%81%D0%B8%D0%B9%D1%81%D0%BA%D0%BE%D0%B9_%D0%A4%D0%B5%D0%B4%D0%B5%D1%80%D0%B0%D1%86%D0%B8%D0%B8" TargetMode="External"/><Relationship Id="rId9" Type="http://schemas.openxmlformats.org/officeDocument/2006/relationships/hyperlink" Target="https://ru.wikipedia.org/wiki/%D0%92%D0%B5%D1%80%D1%85%D0%BE%D0%B2%D0%BD%D1%8B%D0%B9_%D0%A1%D0%BE%D0%B2%D0%B5%D1%82_%D0%A1%D0%A1%D0%A1%D0%A0" TargetMode="External"/><Relationship Id="rId5" Type="http://schemas.openxmlformats.org/officeDocument/2006/relationships/hyperlink" Target="https://ru.wikipedia.org/wiki/%D0%9C%D0%B8%D0%BD%D0%B8%D1%81%D1%82%D0%B5%D1%80%D1%81%D1%82%D0%B2%D0%BE_%D0%B8%D0%BD%D0%BE%D1%81%D1%82%D1%80%D0%B0%D0%BD%D0%BD%D1%8B%D1%85_%D0%B4%D0%B5%D0%BB_%D0%A0%D0%BE%D1%81%D1%81%D0%B8%D0%B9%D1%81%D0%BA%D0%BE%D0%B9_%D0%A4%D0%B5%D0%B4%D0%B5%D1%80%D0%B0%D1%86%D0%B8%D0%B8" TargetMode="External"/><Relationship Id="rId6" Type="http://schemas.openxmlformats.org/officeDocument/2006/relationships/hyperlink" Target="https://ru.wikipedia.org/wiki/%D0%A6%D0%B5%D0%BD%D1%82%D1%80%D0%B0%D0%BB%D1%8C%D0%BD%D0%B0%D1%8F_%D1%81%D0%BB%D1%83%D0%B6%D0%B1%D0%B0_%D1%80%D0%B0%D0%B7%D0%B2%D0%B5%D0%B4%D0%BA%D0%B8_%D0%A1%D0%A1%D0%A1%D0%A0" TargetMode="External"/><Relationship Id="rId7" Type="http://schemas.openxmlformats.org/officeDocument/2006/relationships/hyperlink" Target="https://ru.wikipedia.org/wiki/%D0%A1%D0%BB%D1%83%D0%B6%D0%B1%D0%B0_%D0%B2%D0%BD%D0%B5%D1%88%D0%BD%D0%B5%D0%B9_%D1%80%D0%B0%D0%B7%D0%B2%D0%B5%D0%B4%D0%BA%D0%B8_%D0%A0%D0%BE%D1%81%D1%81%D0%B8%D0%B9%D1%81%D0%BA%D0%BE%D0%B9_%D0%A4%D0%B5%D0%B4%D0%B5%D1%80%D0%B0%D1%86%D0%B8%D0%B8" TargetMode="External"/><Relationship Id="rId8" Type="http://schemas.openxmlformats.org/officeDocument/2006/relationships/hyperlink" Target="https://ru.wikipedia.org/wiki/%D0%A1%D0%BE%D0%B2%D0%B5%D1%82_%D0%A1%D0%BE%D1%8E%D0%B7%D0%B0_%D0%92%D0%B5%D1%80%D1%85%D0%BE%D0%B2%D0%BD%D0%BE%D0%B3%D0%BE_%D0%A1%D0%BE%D0%B2%D0%B5%D1%82%D0%B0_%D0%A1%D0%A1%D0%A1%D0%A0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52525"/>
                </a:solidFill>
              </a:rPr>
              <a:t>На слайде отображены заглавные фото соответствующих сообществ вк.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50">
                <a:solidFill>
                  <a:srgbClr val="252525"/>
                </a:solidFill>
              </a:rPr>
              <a:t>(short introduction of the research idea)</a:t>
            </a:r>
            <a:endParaRPr i="1" sz="1050">
              <a:solidFill>
                <a:srgbClr val="25252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52525"/>
                </a:solidFill>
              </a:rPr>
              <a:t>Мы решили сравнить два политических сообщества вк: команда Навального и PutinTeam, так как сейчас эта тема очень актуальна.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52525"/>
                </a:solidFill>
              </a:rPr>
              <a:t>Правда ли, что Навального поддерживает только молодёжь, а Путина в основном пожилые люди? (Какая целевая аудитория Путина в вк?) И правда ли, что в команде Путина большую часть составляют иностранцы? 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Я могу сказать точно, что навальнята любят читать, поскольку вот такое я увидел на митинге 5-го мая (анимация, потом её убираем)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Но где здесь Навальный??? (&lt;-- игра)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мастер, а ты маргарита! :D точно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топ-5 для Н.: </a:t>
            </a:r>
            <a:r>
              <a:rPr b="1" lang="ru" sz="900">
                <a:solidFill>
                  <a:schemeClr val="dk1"/>
                </a:solidFill>
              </a:rPr>
              <a:t>('булгаков', 494),  ('</a:t>
            </a:r>
            <a:r>
              <a:rPr b="1" lang="ru" sz="900" u="sng">
                <a:solidFill>
                  <a:schemeClr val="dk1"/>
                </a:solidFill>
              </a:rPr>
              <a:t>кинг</a:t>
            </a:r>
            <a:r>
              <a:rPr b="1" lang="ru" sz="900">
                <a:solidFill>
                  <a:schemeClr val="dk1"/>
                </a:solidFill>
              </a:rPr>
              <a:t>', 421), ('достоевский', 420), ('ремарк', 359), ('</a:t>
            </a:r>
            <a:r>
              <a:rPr b="1" lang="ru" sz="900" u="sng">
                <a:solidFill>
                  <a:schemeClr val="dk1"/>
                </a:solidFill>
              </a:rPr>
              <a:t>джордж оруэлл</a:t>
            </a:r>
            <a:r>
              <a:rPr b="1" lang="ru" sz="900">
                <a:solidFill>
                  <a:schemeClr val="dk1"/>
                </a:solidFill>
              </a:rPr>
              <a:t>', 107)</a:t>
            </a:r>
            <a:r>
              <a:rPr lang="ru" sz="900">
                <a:solidFill>
                  <a:schemeClr val="dk1"/>
                </a:solidFill>
              </a:rPr>
              <a:t>,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топ-5 для Путина: </a:t>
            </a:r>
            <a:r>
              <a:rPr b="1" lang="ru">
                <a:solidFill>
                  <a:schemeClr val="dk1"/>
                </a:solidFill>
              </a:rPr>
              <a:t>булгаков, достоевский, </a:t>
            </a:r>
            <a:r>
              <a:rPr b="1" lang="ru" u="sng">
                <a:solidFill>
                  <a:schemeClr val="dk1"/>
                </a:solidFill>
              </a:rPr>
              <a:t>пушкин</a:t>
            </a:r>
            <a:r>
              <a:rPr b="1" lang="ru">
                <a:solidFill>
                  <a:schemeClr val="dk1"/>
                </a:solidFill>
              </a:rPr>
              <a:t>, </a:t>
            </a:r>
            <a:r>
              <a:rPr b="1" lang="ru" u="sng">
                <a:solidFill>
                  <a:schemeClr val="dk1"/>
                </a:solidFill>
              </a:rPr>
              <a:t>толстой</a:t>
            </a:r>
            <a:r>
              <a:rPr b="1" lang="ru">
                <a:solidFill>
                  <a:schemeClr val="dk1"/>
                </a:solidFill>
              </a:rPr>
              <a:t>, ремарк</a:t>
            </a:r>
            <a:r>
              <a:rPr lang="ru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^ про это просто скажем.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МИМ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ВИМ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Библия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ГП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ПИН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('мастер и маргарита', 739),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('гарри поттер', 536),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война и мир 501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('метро', 367),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('преступление и наказание', 311),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('градус по фаренгейту', 308),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('мастер и маргарита', 39),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('библия', 28),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('война и мир', 22),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('много', 19),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('булгаков', 17),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('гарри поттер', 16),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('фантастика', 16),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('исторические', 15),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('достоевский', 14),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('детективы', 14),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('стивен кинг', 14),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('преступление и наказание', 12),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('тихий дон', 12),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 TV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Ну ладно, тут всё понятно.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КВН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Comedy Club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(Новости)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Голос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Пусть Говорят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смотрю 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('квн', 169),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('игра престолов', 167),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('top gear', 151),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('breaking bad', 143),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 фильмы.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здесь участники PutinTeam?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навальнят все иностранные и супер популярные, а у путинят два русских фильма.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Брат (2) (65)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Достучаться до небес (44)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Форрест Гамп (38)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Легенда №17 (28)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Побег из Шоушенка (27)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('бойцовский клуб', 781),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00">
                <a:solidFill>
                  <a:schemeClr val="dk1"/>
                </a:solidFill>
              </a:rPr>
              <a:t> ('побег из шоушенка', 711),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('властелин колец', 655),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('начало', 522),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('игры разума', 551),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('зеленая миля', 710),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00">
                <a:solidFill>
                  <a:schemeClr val="dk1"/>
                </a:solidFill>
              </a:rPr>
              <a:t> ('форрест гамп', 618),</a:t>
            </a:r>
            <a:endParaRPr b="1"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важно: рэп совсем не популярен (</a:t>
            </a:r>
            <a:r>
              <a:rPr lang="ru">
                <a:solidFill>
                  <a:schemeClr val="dk1"/>
                </a:solidFill>
              </a:rPr>
              <a:t>т</a:t>
            </a:r>
            <a:r>
              <a:rPr lang="ru">
                <a:solidFill>
                  <a:schemeClr val="dk1"/>
                </a:solidFill>
              </a:rPr>
              <a:t>олько у путинят на 3-м месте</a:t>
            </a:r>
            <a:r>
              <a:rPr lang="ru"/>
              <a:t>), а рок -- это мейнстрим. На удивление популярный жанр house, поскольку он охватывает разные подтипы этого музыкального направления. У путинят, как видно, шансон, а у навальнят джаз -- определяющее различие ))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ни странно, классика очень популярна: у путинят на 2-м, а у навальнят на 3-м.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('рок', 130),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('классика', 72+46 =118),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рэп(61 + 12 =73)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('house', 68),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('шансон', 53),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('рок', 1191),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house 517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('классика', 364),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trance 273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jazz 247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Вообще у путинят проявляется приверженность ко всему отечественному: </a:t>
            </a:r>
            <a:r>
              <a:rPr lang="ru">
                <a:solidFill>
                  <a:schemeClr val="dk1"/>
                </a:solidFill>
              </a:rPr>
              <a:t>отечественно</a:t>
            </a:r>
            <a:r>
              <a:rPr lang="ru"/>
              <a:t>й музыке, </a:t>
            </a:r>
            <a:r>
              <a:rPr lang="ru">
                <a:solidFill>
                  <a:schemeClr val="dk1"/>
                </a:solidFill>
              </a:rPr>
              <a:t>отечественно</a:t>
            </a:r>
            <a:r>
              <a:rPr lang="ru"/>
              <a:t>му кино!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можно не загадывать, просто сказать.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('ария', 45),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('кино', 39),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('высоцкий', 33),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('любэ', 31),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('linkin', 28),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Н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('linkin park', 650),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('rammstein', 579),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('imagine dragons', 519),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('nirvana', 510),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('сплин', 492),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Путин слева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('музыка', 253),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('спорт', 243),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('политика', 150),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('история', 120),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('книги', 102),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('музыка', 2448),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('спорт', 1120),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('игры', 1028),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('политика', 920),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('книги', 896),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ну можно спросить, хотя здесь понятно всё.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('член', 95),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('россии', 81),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('года', 54),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('руководитель', 53),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('совета', 50),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('работа', 49),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('области', 45),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('работаю', 45),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('деятельность', 44),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('председатель', 44),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('россия', 38),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('организации', 37),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('бизнес', 34),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('студент', 290),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('учусь', 254),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('работаю', 253),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('фотограф', 219),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('работа', 197),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('dota', 196),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('учеба', 160),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('музыка', 91),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('музыкант', 88),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('спорт', 61),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('ученик', 56),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('бизнес', 48),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('художник', 47),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Если кто-то не живёт, как мы, в интернете: “ватник” -- это обзывательство тех, кто поддерживает путина.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Тут просто показываем, новости из каких ресурсов и развлекательный контент. + вот это сообщество с 680.000 человек.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кино, музыка, mdk, новости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14% PutinTeam подписаны на ещё вот этот паблик с 680 тысячами.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П.: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(155639180, 24437),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(27895931, 4637),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(15755094, 3944),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(57846937, 3925),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(40316705, 3912),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(43215063, 3712),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(24199209, 3494),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(72009603, 3344), 3444/24437 = 0.14 = 14%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новости: лентач, медуза + камикадзе (сатира без позитива)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также mdk, как и у путина. + развлечение мемы 4ch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ВК API? Программистов, что ли, много? это самое интересное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В vk.api всего 348 тысяч… 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30 из них состоят ещё в команде навального. интересно, да. скажем об этом.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идём дальше?да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Н.: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(55284725, 186327), -- Навальный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(129244038, 58023), -- Навальный  58023/186327 = 31% состоит в команде навального и подписан на его страницу. Сколько у него подписчиков кстати? 370к, 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(29534144, 55575), -- Лентач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(57846937, 44317), -- МДК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(19334776, 38502), -- Сатира без позитива ??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(45745333, 37581), -- 4ч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(1, 30657), -- вк апи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(76982440, 29060), -- медуза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(30022666, 28652), -- Лепра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репосты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мне не нравятся 19-20. удалим? + у нас даные с репостами баженные были + различия никакого. можем убрать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ну давай скроем, чтобы не показывалось? ок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50" u="sng">
                <a:solidFill>
                  <a:srgbClr val="0B0080"/>
                </a:solidFill>
                <a:highlight>
                  <a:srgbClr val="CCFFFF"/>
                </a:highlight>
                <a:hlinkClick r:id="rId2"/>
              </a:rPr>
              <a:t>публиц.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сторонник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соратник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В. В. Путина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 (большее количество людей репостит записи именно из этих сообществ):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(-30022666, 83), (Лепра выбивается)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(-28477986, 79),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(-6136139, 69),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(-24098496, 67),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(-28950133, 67),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(-29302425, 63),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(-29559271, 60),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Трахни нормальность (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(-23433159, 2873)</a:t>
            </a:r>
            <a:r>
              <a:rPr lang="ru"/>
              <a:t>) -- самый популярный по абсолютному количеству репостов. Хотя по “относительному” он даже не в списке пяти самых популярных.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52525"/>
                </a:solidFill>
              </a:rPr>
              <a:t>Существует как минимум два взгляда на политическую жизнь в России: они представлены на слайде. А мы опишем вам типичных представителей, чтобы Вам было проще выбрать сторону.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50">
                <a:solidFill>
                  <a:srgbClr val="252525"/>
                </a:solidFill>
              </a:rPr>
              <a:t>(explanation of data sources – where is the data from, or how did you create it?)</a:t>
            </a:r>
            <a:endParaRPr i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52525"/>
                </a:solidFill>
              </a:rPr>
              <a:t>Чтобы получить данные для анализы, мы воспользовались с помощью python программным интерфейсом vk.com: мы скачали основную информацию, которую указывают о себе участники этих двух сообществ, а также сохранили списки друзей, подписок и репостов.</a:t>
            </a:r>
            <a:endParaRPr/>
          </a:p>
          <a:p>
            <a:pPr indent="0" lvl="0" marL="0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отн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(-30022666, 199), лепра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(-29534144, 160), лентач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(-12382740, 144), ЁП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(-28477986, 140), ты не поверишь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(-29559271, 132), наука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(-55284725, 131),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(-6136139, 125),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(-460389, 118),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абс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(-30602036, 14459), -- ИГМ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(-30277672, 4290), -- iFace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(-12382740, 4150), -- ЁП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(-23064236, 3495), -- Четкие приколы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(-45745333, 3266), -- 4ч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(-24299135, 2789), -- Убейся позитивом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(-30022666, 2707), -- Лепра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(-31480508, 2613), -- Пикабу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(-67580761, 2546), -- Кантри болс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(-29534144, 2537), -- Лентач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(-364976, 2076), -- Свободные новости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забавно, что процент США у навальнят всё-таки больше)) а украинцев как будто столько же.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П.: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(1, 876), Россия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(2, 45), Украина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(9, 15), США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(65, 14), Германия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(4, 12), Казахстан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(3, 12), Беларусь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давай поменяем местами их кого? . и загадаем, кто где.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Политические взгляды (</a:t>
            </a: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22095 ← что-то тут не то, а, наверное, это когда что-то у кого-то по крайней мере есть</a:t>
            </a:r>
            <a:r>
              <a:rPr b="1" lang="ru">
                <a:solidFill>
                  <a:schemeClr val="dk1"/>
                </a:solidFill>
              </a:rPr>
              <a:t>)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333333"/>
                </a:solidFill>
                <a:highlight>
                  <a:srgbClr val="FFFFFF"/>
                </a:highlight>
              </a:rPr>
              <a:t>Центристы же, типа и не радикалы, и не консерваторы, миротворцы такие с крыльями. 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333333"/>
                </a:solidFill>
                <a:highlight>
                  <a:srgbClr val="FFFFFF"/>
                </a:highlight>
              </a:rPr>
              <a:t>умеренные - это центристские.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333333"/>
                </a:solidFill>
                <a:highlight>
                  <a:srgbClr val="FFFFFF"/>
                </a:highlight>
              </a:rPr>
              <a:t>4. Умеренные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333333"/>
                </a:solidFill>
                <a:highlight>
                  <a:srgbClr val="FFFFFF"/>
                </a:highlight>
              </a:rPr>
              <a:t>Может быть, ты сторонник коммунизма, а может, социализма? Консерватизм? Не уверен, но следишь за новостями, имеешь собственную оценку событий на политической арене, однако не имеешь желания ходить на демонстрации, а предпочтёшь более полезное времяпрепровождение? - Отлично, у Вас умеренные политические взгляды.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https://otvet.mail.ru/question/84512826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http://dimonbaton.ru/politicheskie-vzglyady-vkontakte/</a:t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3      993 -- умеренные ← та самая пассивная масса! (не прав)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5      313 -- консерваторы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6      282 -- монархисты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2      245 -- социалисты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4      216 -- либералы ! Это Путин-то у нас либерал? Как говорил Светов на митинге, если лиералами считать тех, кто разворовывал страну в 90-е...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8      155 -- безразличные (такие безразличные, что в группу вступили)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      133 -- коммунисты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7       41 -- ультраконсерваторы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9       24 -- либертарианцы (ну вы совсем не по адресу)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Увительно совпадают языки. И дажи ура-патриоты с PutinTeam знают немецкий и английский на таком же уровне.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Такого круга хватит. Последовательность удивительно совпадает, конечно.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Между ними больше общего, чем мы думаем.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зелёный -- украинский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фиолетовый -- французский.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путинцы даже больше знают французский, да? да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('Русский', 1277),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('English', 1097), Ах эта пятая колонна!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('Deutsch', 223), -- неожиданно скоко людей немецкий знают!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('Українська', 151), наверняка носители! Между тем поддерживают то, что на Украине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('Français', 144),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('Español', 74),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('Italiano', 51),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('Татарча', 48), -- татары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('العربية', 37), -- арабы!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('日本語', 33), -- японцы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('Lingua Latina', 32), -- латинский? всякие студентики-филологи вангую!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('汉语', 32), -- китайцы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('Беларуская', 29), -- белорусы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('Türkçe', 28), -- турки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('Հայերեն', 26), -- армяне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('Русский', 16699),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('English', 15254),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('Deutsch', 2642),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('Українська', 2144),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('Français', 1273),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('日本語', 920),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('Español', 670),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('Polski', 486),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('Татарча', 419),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('Беларуская', 415),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('Lingua Latina', 392),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('Italiano', 358),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العربية</a:t>
            </a:r>
            <a:r>
              <a:rPr lang="ru" sz="900">
                <a:solidFill>
                  <a:schemeClr val="dk1"/>
                </a:solidFill>
              </a:rPr>
              <a:t>', 306),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('汉语', 306),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митинге я видел чувака с колокольчиком, который ходил и перекрещивал всё вокруг. Кажется, это всё-таки был не навальнёнок.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какой уровень религиозности среди путинят? атеизм маленькую долю занимает. Хотя есть даже пастафарианцы :)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('православие', 1870), ← что и требовалось доказать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('ислам', 143),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('светский гуманизм', 120)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('буддизм', 50),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('атеизм', 39),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('католицизм', 31),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('пастафарианство', 31), ← а это интересно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('протестантизм', 20),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('агностицизм', 13),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('иудаизм', 12),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('конфуцианство', 8),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идее у Навальнят дб самым популярным -- протестантизм. Но так ли это?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видно, не совсем так.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Сравнительно небольшой уровень православия! Класс.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Распределение у навальнят по религии. Процент атеизма высокий.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Топ-6 в inspired_by.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('музыка', 221),</a:t>
            </a:r>
            <a:b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('люди', 123),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('жизнь', 101),</a:t>
            </a:r>
            <a:b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('природа', 95),</a:t>
            </a:r>
            <a:b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 ('любовь', 78),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('книги', 74),</a:t>
            </a:r>
            <a:b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('музыка', 2159),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('люди', 619),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('книги', 618),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('природа', 455),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('жизнь', 261),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('фильмы', 260),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П.: 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2     1612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доброта и честность;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6      443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юмор и жизнелюбие.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5      374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смелость и упорство;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1      282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ум и креативность;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3       72	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красота и здоровье;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4       60	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власть и богатство;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2     11126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1      6185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6      5747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5      2996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4       982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3       575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 курение и алкоголь они довольно похожи. Негативно относятся прежде всего.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Курение и алкоголь у П.: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1     1106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2      870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4      514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нейтральное;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3      274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компромиссное;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5      144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21676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1      800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2      704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4      687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нейтральное;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3      485	</a:t>
            </a:r>
            <a:r>
              <a:rPr i="1"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компромиссное;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5      145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 — резко негативное;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 — негативное;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3 — компромиссное;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 — нейтральное;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5 — положительное.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Alcohol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    158328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4      8408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1      6391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3      5439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2      5309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5      3180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Smoking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    157958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1      9719 -- !!!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4      7197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2      6869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3      3064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5      2248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Хорошо!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Размер этого сообщества небольшой: около 25 тысяч на момент скачивания нами данных. Однако это не свидетельствует о реальном уровне поддержки, поскольку, к примеру в другом паблике (</a:t>
            </a:r>
            <a:r>
              <a:rPr b="1" lang="ru" u="sng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https://vk.com/vladimir_vladimirovichp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), посвящённом Путину, число подписчиков 680,000. Но и хорошо, что мы не выбрали такой большой паблик, т.к. слишком много даты было бы.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Рutin Team — это общественное движение в поддержку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президента РФ Владимира Путина,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инициатором которого стал нападающий сборной России и клуба Национальной хоккейной лиги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«Вашингтон Кэпиталз»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Александр Овечкин</a:t>
            </a:r>
            <a:r>
              <a:rPr b="1"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2 ноября 2017 г.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32-летний спортсмен предложил объединиться и показать всем сильную и сплоченную Россию.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Название движения он позаимствовал из заголовков западной прессы, в которых не раз встречал такое словосочетание.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b="1" lang="ru"/>
              <a:t>Про соотношение полов нужно сказать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какое соотношение полов? утром посмотрю, я не смотрела раньше у Н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сейчас посмотрю, у меня в доке.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b="1" lang="ru"/>
              <a:t>subscribers это кол-во страниц, на которые человек подписан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b="1" lang="ru"/>
              <a:t>это есть фото или нет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самом деле инфы гораздо больше, но остановимся на этом.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Birthday и Age противоречат, но можно объяснить, почему.</a:t>
            </a:r>
            <a:r>
              <a:rPr lang="ru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252525"/>
                </a:solidFill>
              </a:rPr>
              <a:t>explanation of the visualisation</a:t>
            </a:r>
            <a:r>
              <a:rPr lang="ru" sz="1050">
                <a:solidFill>
                  <a:srgbClr val="252525"/>
                </a:solidFill>
              </a:rPr>
              <a:t>, including the </a:t>
            </a:r>
            <a:r>
              <a:rPr b="1" lang="ru" sz="1050">
                <a:solidFill>
                  <a:srgbClr val="252525"/>
                </a:solidFill>
              </a:rPr>
              <a:t>meaning of points, lines, shapes, etc.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252525"/>
                </a:solidFill>
              </a:rPr>
              <a:t>линии, точки -- всё ясно.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252525"/>
                </a:solidFill>
              </a:rPr>
              <a:t>interpretation</a:t>
            </a:r>
            <a:r>
              <a:rPr lang="ru" sz="1050">
                <a:solidFill>
                  <a:srgbClr val="252525"/>
                </a:solidFill>
              </a:rPr>
              <a:t> – what did you learn from visualising the data set?</a:t>
            </a:r>
            <a:endParaRPr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252525"/>
                </a:solidFill>
              </a:rPr>
              <a:t>что мы узнали? всё, давай закончим. У нас завтра какая пара? запишемся в док? вторая можем в табличку записаться</a:t>
            </a:r>
            <a:endParaRPr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252525"/>
                </a:solidFill>
              </a:rPr>
              <a:t>да давай. ты или я?</a:t>
            </a:r>
            <a:endParaRPr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252525"/>
                </a:solidFill>
              </a:rPr>
              <a:t>Просто мы не успеем посмотреть на штабы и города. Если ты утром не посмотришь. поч не успеем? если вторыми запишемся. Я раньше не приду. 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252525"/>
                </a:solidFill>
              </a:rPr>
              <a:t>надо будет завтра на паре посмотреть на города, в которые он ездил и где есть штабы</a:t>
            </a:r>
            <a:endParaRPr b="1" sz="1050">
              <a:solidFill>
                <a:srgbClr val="25252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252525"/>
                </a:solidFill>
              </a:rPr>
              <a:t>Работает ли это? штабы-то? и митинги в городах.</a:t>
            </a:r>
            <a:endParaRPr b="1" sz="1050">
              <a:solidFill>
                <a:srgbClr val="252525"/>
              </a:solidFill>
            </a:endParaRPr>
          </a:p>
          <a:p>
            <a:pPr indent="0" lvl="0" mar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(вот здесь есть список городов: </a:t>
            </a:r>
            <a:r>
              <a:rPr lang="ru" u="sng">
                <a:solidFill>
                  <a:schemeClr val="accent5"/>
                </a:solidFill>
                <a:hlinkClick r:id="rId2"/>
              </a:rPr>
              <a:t>https://2018.navalny.com/observer/</a:t>
            </a:r>
            <a:r>
              <a:rPr lang="ru">
                <a:solidFill>
                  <a:schemeClr val="dk1"/>
                </a:solidFill>
              </a:rPr>
              <a:t>) ← он нам понадобится, когда будем смотреть на карту. + нужно будет взять города, куда он ездил.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спортсмены,  актеры, публичные-медийные люди, певцы, общественные деятели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highlight>
                  <a:srgbClr val="FFFFFF"/>
                </a:highlight>
              </a:rPr>
              <a:t>(можем провести эксперимент по узнаванию Айзы)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222222"/>
                </a:solidFill>
                <a:highlight>
                  <a:srgbClr val="FFFFFF"/>
                </a:highlight>
              </a:rPr>
              <a:t>Теперь мы можем сказать, что Путина поддерживают не только актрисы, хоккеисты, телеведущие, фигуристы, шахматисты, певицы (поп), комики, но и </a:t>
            </a:r>
            <a:r>
              <a:rPr b="1" lang="ru" u="sng">
                <a:solidFill>
                  <a:srgbClr val="222222"/>
                </a:solidFill>
                <a:highlight>
                  <a:schemeClr val="lt1"/>
                </a:highlight>
              </a:rPr>
              <a:t>вдовы</a:t>
            </a:r>
            <a:r>
              <a:rPr b="1" lang="ru">
                <a:solidFill>
                  <a:srgbClr val="222222"/>
                </a:solidFill>
                <a:highlight>
                  <a:schemeClr val="lt1"/>
                </a:highlight>
              </a:rPr>
              <a:t> рэперов.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Политик, основатель ФБК, обвиняемый по многим фиктивным судебным делам, организатор митингов против коррупции действующей власти (например, таких личностей, как Медведев, Путин, …), участвовал в выборах мэра (27%). Особую популярность приобрёл после митинга 26 марта 2017 года (“Он Вам не Димон”) и выдвижения в президенты.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В начале этой президентской кампании он и </a:t>
            </a:r>
            <a:r>
              <a:rPr lang="ru"/>
              <a:t>создал “Команду Навального”.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время президентской кампании организовал штаб, охватывающий 81 город (частично он продолжает существовать и сейчас)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И вот его поддержка: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Его команда -- это обычные люди и, конечно же, его семья (на фотографии в центре).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отличие от PutinTeam, гораздо меньше знаменитостей открыто поддерживает его деятельность, хотя различные деятели культуры высказывались в поддержку его участия в президентских выборах: кинокритик Долин, писатель Казанцева, режиссёр Звягинцев, мэр Екатеринбурга Ройзман, старший брат Павла Дурова.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https://2018.navalny.com/biography/</a:t>
            </a:r>
            <a:r>
              <a:rPr lang="ru"/>
              <a:t> ← биография есть здесь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дальше?ага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мб лучше tell about themselves? хотя не знаю.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поле “о себе” вконтакте.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Его митинги обычно охватывают большое количество городов. Последний (5 мая) прошёл в более чем 60 городах с массовыми задержаниями (арестовали около 1600 человек + избивали казаки). Я присутствовал на этом митинге и сделал вот такую фотографию. Парень с плакатом, что же Путин запретит следующим? Что в жёлтом секторе? Какие предположения?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Все они считают себя </a:t>
            </a:r>
            <a:r>
              <a:rPr lang="ru" sz="1050" u="sng">
                <a:solidFill>
                  <a:schemeClr val="dk1"/>
                </a:solidFill>
                <a:highlight>
                  <a:srgbClr val="FFFFFF"/>
                </a:highlight>
              </a:rPr>
              <a:t>и добрыми, и весёлыми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! Хотя позитивный настрой прослеживается у Путинят гораздо отчётливее (и они чаще себя хвалят, высокого о себе мнения: </a:t>
            </a: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какой человек бы с уверенностью сказал, что он умён?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), </a:t>
            </a:r>
            <a:r>
              <a:rPr lang="ru" sz="1050" u="sng">
                <a:solidFill>
                  <a:schemeClr val="dk1"/>
                </a:solidFill>
                <a:highlight>
                  <a:srgbClr val="FFFFFF"/>
                </a:highlight>
              </a:rPr>
              <a:t>тогда как позитивный настрой навальнят перевешивается (или равносилен) стремлениям(и) к уединению: </a:t>
            </a:r>
            <a:r>
              <a:rPr b="1" lang="ru" sz="1050" u="sng">
                <a:solidFill>
                  <a:schemeClr val="dk1"/>
                </a:solidFill>
                <a:highlight>
                  <a:srgbClr val="FFFFFF"/>
                </a:highlight>
              </a:rPr>
              <a:t>отрицание Бога</a:t>
            </a:r>
            <a:r>
              <a:rPr lang="ru" sz="1050" u="sng">
                <a:solidFill>
                  <a:schemeClr val="dk1"/>
                </a:solidFill>
                <a:highlight>
                  <a:srgbClr val="FFFFFF"/>
                </a:highlight>
              </a:rPr>
              <a:t>, уход в себя, ненависть к другим людям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. Не курю. Если люди акцентируют на этом внимание, то они считают это скорее негативной чертой и, возможно, считают из-за этого себя лучше, чем другие.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Т.е. навальнята больше любят уединение, хотя сами по себе добрые.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А путинята очень активные, позитивные и тоже добрые.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u="sng"/>
              <a:t>Обрежешь Примакова? А то на него нет png да потом ок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посмотрели, цитаты каких авторов чаще всего указывают в поле “цитаты” представители сообществ.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Загадаем, кто где? </a:t>
            </a:r>
            <a:r>
              <a:rPr b="1" lang="ru" u="sng">
                <a:solidFill>
                  <a:srgbClr val="980000"/>
                </a:solidFill>
              </a:rPr>
              <a:t>можно туда потом анимацией головы вместо смайлов ок!</a:t>
            </a:r>
            <a:endParaRPr b="1" u="sng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Навальный: </a:t>
            </a:r>
            <a:r>
              <a:rPr lang="ru">
                <a:solidFill>
                  <a:srgbClr val="980000"/>
                </a:solidFill>
              </a:rPr>
              <a:t>эйнштейн -- 74, ницше -- 61, черчилль -- 49, ремарк -- 41, твен -- 39, навальный -- 37.</a:t>
            </a:r>
            <a:endParaRPr>
              <a:solidFill>
                <a:srgbClr val="98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Путин: </a:t>
            </a:r>
            <a:r>
              <a:rPr lang="ru" sz="1050">
                <a:solidFill>
                  <a:schemeClr val="accent3"/>
                </a:solidFill>
                <a:highlight>
                  <a:schemeClr val="lt1"/>
                </a:highlight>
              </a:rPr>
              <a:t>ницше -- 31, путин -- 28, конфуций -- 28, будда -- 20, толстой -- 19, приймаков -- 14.</a:t>
            </a:r>
            <a:endParaRPr>
              <a:solidFill>
                <a:schemeClr val="accent3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Приймаков: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советский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и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российский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политический и государственный деятель,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председатель Правительства Российской Федерации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(1998—1999),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министр иностранных дел РФ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(1996—1998), руководитель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Центральной службы разведки СССР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(1991), директор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Службы внешней разведки России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(1991—1996), председатель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Совета Союза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ru" sz="1050" u="sng">
                <a:solidFill>
                  <a:srgbClr val="0B0080"/>
                </a:solidFill>
                <a:highlight>
                  <a:srgbClr val="FFFFFF"/>
                </a:highlight>
                <a:hlinkClick r:id="rId9"/>
              </a:rPr>
              <a:t>Верховного Совета СССР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 (1989—1990).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Выводы какие? У Путина религиозные деятели (будда), китайские мыслители (конфуций), гос. деятели и Лев Толстой! У навального выдающиеся люди: политик, физик; также писатели и философ-мыслитель. :D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highlight>
                  <a:srgbClr val="FFFFFF"/>
                </a:highlight>
              </a:rPr>
              <a:t>Ницще их объединяет! И доля примерно такая же.</a:t>
            </a:r>
            <a:endParaRPr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то, что ниже, не печатать: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по запятой: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('помилyй господи того', 6), # Сплин -- Молитва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('и лучше будь один', 5), # 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Ты лучше голодай,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чем что попало есть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, И лучше будь один, чем вместе с кем </a:t>
            </a: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</a:rPr>
              <a:t>попало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('что наши понятия слабы; но потому', 4), # Козьма Прутковский (</a:t>
            </a:r>
            <a:r>
              <a:rPr lang="ru">
                <a:solidFill>
                  <a:srgbClr val="545454"/>
                </a:solidFill>
                <a:highlight>
                  <a:srgbClr val="FFFFFF"/>
                </a:highlight>
              </a:rPr>
              <a:t>Многие вещи нам непонятны не потому, </a:t>
            </a:r>
            <a:r>
              <a:rPr b="1" lang="ru">
                <a:solidFill>
                  <a:srgbClr val="6A6A6A"/>
                </a:solidFill>
                <a:highlight>
                  <a:srgbClr val="FFFFFF"/>
                </a:highlight>
              </a:rPr>
              <a:t>что наши понятия слабы</a:t>
            </a:r>
            <a:r>
              <a:rPr lang="ru">
                <a:solidFill>
                  <a:srgbClr val="545454"/>
                </a:solidFill>
                <a:highlight>
                  <a:srgbClr val="FFFFFF"/>
                </a:highlight>
              </a:rPr>
              <a:t>; </a:t>
            </a:r>
            <a:r>
              <a:rPr b="1" lang="ru">
                <a:solidFill>
                  <a:srgbClr val="6A6A6A"/>
                </a:solidFill>
                <a:highlight>
                  <a:srgbClr val="FFFFFF"/>
                </a:highlight>
              </a:rPr>
              <a:t>но потому</a:t>
            </a:r>
            <a:r>
              <a:rPr lang="ru">
                <a:solidFill>
                  <a:srgbClr val="545454"/>
                </a:solidFill>
                <a:highlight>
                  <a:srgbClr val="FFFFFF"/>
                </a:highlight>
              </a:rPr>
              <a:t>, что сии вещи не входят в круг наших понятий.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('двух сердец одно решенье – обручальное кольцо.\nобручальное кольцо – не простое украшенье', # аааа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 4),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('что нас не убивает', 4), # делает нас сильнее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('все что не делается', 4), # делается к лучшему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('а любви не имею', 4), #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Если я говорю языками человеческими и ангельскими, а любви не имею, то я - медь звенящая или кимвал звучащий. (Новый Завет)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По пробелам: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('жизнь', 299),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('человек', 203),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('жизни', 199),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('люди', 170),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('человека', 160),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('любовь', 149),</a:t>
            </a:r>
            <a:b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('жить', 135),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('мир', 132),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('счастье', 89),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('любви', 80),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('бог', 79),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('друг', 71),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('любить', 63),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('сердце', 62),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('россия', 29),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('ницше', 31),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('путин', 28),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('конфуций', 28),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('будда', 20),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('толстой', 19),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('приймаков', 14),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('нахуй', 23),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('блядь', 22),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слайде смешанные топ-7 двух сообществ. Попробуйте отгадать, чья игра кому принадлежит, а какие игры популярны в обоих сообществах.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Ок, пройдёмся по картинке быстренько. Если никто не будет реагировать, то просто общие: gta, футбол и шахматы (кто бы мог подумать!). Остальные </a:t>
            </a:r>
            <a:r>
              <a:rPr lang="ru" sz="1400" u="sng">
                <a:solidFill>
                  <a:schemeClr val="dk1"/>
                </a:solidFill>
              </a:rPr>
              <a:t>комп</a:t>
            </a:r>
            <a:r>
              <a:rPr lang="ru" sz="1400">
                <a:solidFill>
                  <a:schemeClr val="dk1"/>
                </a:solidFill>
              </a:rPr>
              <a:t>. игры принадлежат навальнятам, кроме fifы, нард, хоккея и волейбола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Навальный		Путин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</a:t>
            </a:r>
            <a:r>
              <a:rPr b="1" lang="ru" sz="900">
                <a:solidFill>
                  <a:schemeClr val="dk1"/>
                </a:solidFill>
              </a:rPr>
              <a:t>('gta', 917),</a:t>
            </a:r>
            <a:r>
              <a:rPr lang="ru" sz="900">
                <a:solidFill>
                  <a:schemeClr val="dk1"/>
                </a:solidFill>
              </a:rPr>
              <a:t>	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'футбол'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, 100),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('fallout</a:t>
            </a:r>
            <a:r>
              <a:rPr lang="ru" sz="900" u="sng">
                <a:solidFill>
                  <a:schemeClr val="dk1"/>
                </a:solidFill>
              </a:rPr>
              <a:t>'</a:t>
            </a:r>
            <a:r>
              <a:rPr lang="ru" sz="900">
                <a:solidFill>
                  <a:schemeClr val="dk1"/>
                </a:solidFill>
              </a:rPr>
              <a:t>, 627),	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'шахматы'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, 61),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</a:t>
            </a:r>
            <a:r>
              <a:rPr lang="ru" sz="900">
                <a:solidFill>
                  <a:schemeClr val="dk1"/>
                </a:solidFill>
              </a:rPr>
              <a:t>('dota', 562),		</a:t>
            </a:r>
            <a:r>
              <a:rPr b="1" lang="ru" sz="1050">
                <a:solidFill>
                  <a:schemeClr val="dk1"/>
                </a:solidFill>
                <a:highlight>
                  <a:schemeClr val="lt1"/>
                </a:highlight>
              </a:rPr>
              <a:t>('gta', 59),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('warcraft', 419),	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('жизнь', 49), -- лол 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 ('battlefield', 396),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('хоккей', 41),('волейбол', 35),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</a:t>
            </a:r>
            <a:r>
              <a:rPr b="1" lang="ru" sz="900">
                <a:solidFill>
                  <a:schemeClr val="dk1"/>
                </a:solidFill>
              </a:rPr>
              <a:t>'шахматы'</a:t>
            </a:r>
            <a:r>
              <a:rPr lang="ru" sz="900">
                <a:solidFill>
                  <a:schemeClr val="dk1"/>
                </a:solidFill>
              </a:rPr>
              <a:t>, 378),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 ('fifa', 34), ← нет у навальнят в топ-7, но есть ниже точно!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 (</a:t>
            </a:r>
            <a:r>
              <a:rPr b="1" lang="ru" sz="900">
                <a:solidFill>
                  <a:schemeClr val="dk1"/>
                </a:solidFill>
              </a:rPr>
              <a:t>'футбол'</a:t>
            </a:r>
            <a:r>
              <a:rPr lang="ru" sz="900">
                <a:solidFill>
                  <a:schemeClr val="dk1"/>
                </a:solidFill>
              </a:rPr>
              <a:t>, 373),	</a:t>
            </a:r>
            <a:r>
              <a:rPr lang="ru" sz="1050">
                <a:solidFill>
                  <a:schemeClr val="dk1"/>
                </a:solidFill>
                <a:highlight>
                  <a:schemeClr val="lt1"/>
                </a:highlight>
              </a:rPr>
              <a:t> 	('нарды', 33),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		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64.jpg"/><Relationship Id="rId12" Type="http://schemas.openxmlformats.org/officeDocument/2006/relationships/image" Target="../media/image6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5" Type="http://schemas.openxmlformats.org/officeDocument/2006/relationships/image" Target="../media/image55.png"/><Relationship Id="rId6" Type="http://schemas.openxmlformats.org/officeDocument/2006/relationships/image" Target="../media/image70.png"/><Relationship Id="rId7" Type="http://schemas.openxmlformats.org/officeDocument/2006/relationships/image" Target="../media/image59.jpg"/><Relationship Id="rId8" Type="http://schemas.openxmlformats.org/officeDocument/2006/relationships/image" Target="../media/image57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91.png"/><Relationship Id="rId9" Type="http://schemas.openxmlformats.org/officeDocument/2006/relationships/image" Target="../media/image68.jpg"/><Relationship Id="rId5" Type="http://schemas.openxmlformats.org/officeDocument/2006/relationships/image" Target="../media/image85.jpg"/><Relationship Id="rId6" Type="http://schemas.openxmlformats.org/officeDocument/2006/relationships/image" Target="../media/image62.png"/><Relationship Id="rId7" Type="http://schemas.openxmlformats.org/officeDocument/2006/relationships/image" Target="../media/image83.png"/><Relationship Id="rId8" Type="http://schemas.openxmlformats.org/officeDocument/2006/relationships/image" Target="../media/image89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jpg"/><Relationship Id="rId10" Type="http://schemas.openxmlformats.org/officeDocument/2006/relationships/image" Target="../media/image78.jpg"/><Relationship Id="rId1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jpg"/><Relationship Id="rId4" Type="http://schemas.openxmlformats.org/officeDocument/2006/relationships/image" Target="../media/image76.jpg"/><Relationship Id="rId9" Type="http://schemas.openxmlformats.org/officeDocument/2006/relationships/image" Target="../media/image77.jpg"/><Relationship Id="rId5" Type="http://schemas.openxmlformats.org/officeDocument/2006/relationships/image" Target="../media/image72.jpg"/><Relationship Id="rId6" Type="http://schemas.openxmlformats.org/officeDocument/2006/relationships/image" Target="../media/image80.jpg"/><Relationship Id="rId7" Type="http://schemas.openxmlformats.org/officeDocument/2006/relationships/image" Target="../media/image79.jpg"/><Relationship Id="rId8" Type="http://schemas.openxmlformats.org/officeDocument/2006/relationships/image" Target="../media/image7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Relationship Id="rId4" Type="http://schemas.openxmlformats.org/officeDocument/2006/relationships/image" Target="../media/image100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111.png"/><Relationship Id="rId8" Type="http://schemas.openxmlformats.org/officeDocument/2006/relationships/image" Target="../media/image9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14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9.png"/><Relationship Id="rId8" Type="http://schemas.openxmlformats.org/officeDocument/2006/relationships/image" Target="../media/image1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Relationship Id="rId5" Type="http://schemas.openxmlformats.org/officeDocument/2006/relationships/image" Target="../media/image105.png"/><Relationship Id="rId6" Type="http://schemas.openxmlformats.org/officeDocument/2006/relationships/image" Target="../media/image112.png"/><Relationship Id="rId7" Type="http://schemas.openxmlformats.org/officeDocument/2006/relationships/image" Target="../media/image110.png"/><Relationship Id="rId8" Type="http://schemas.openxmlformats.org/officeDocument/2006/relationships/image" Target="../media/image11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28.jpg"/><Relationship Id="rId13" Type="http://schemas.openxmlformats.org/officeDocument/2006/relationships/image" Target="../media/image125.png"/><Relationship Id="rId1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png"/><Relationship Id="rId4" Type="http://schemas.openxmlformats.org/officeDocument/2006/relationships/image" Target="../media/image118.png"/><Relationship Id="rId9" Type="http://schemas.openxmlformats.org/officeDocument/2006/relationships/image" Target="../media/image127.png"/><Relationship Id="rId14" Type="http://schemas.openxmlformats.org/officeDocument/2006/relationships/image" Target="../media/image126.png"/><Relationship Id="rId5" Type="http://schemas.openxmlformats.org/officeDocument/2006/relationships/image" Target="../media/image121.png"/><Relationship Id="rId6" Type="http://schemas.openxmlformats.org/officeDocument/2006/relationships/image" Target="../media/image130.png"/><Relationship Id="rId7" Type="http://schemas.openxmlformats.org/officeDocument/2006/relationships/image" Target="../media/image120.png"/><Relationship Id="rId8" Type="http://schemas.openxmlformats.org/officeDocument/2006/relationships/image" Target="../media/image1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2.jpg"/><Relationship Id="rId4" Type="http://schemas.openxmlformats.org/officeDocument/2006/relationships/image" Target="../media/image131.jpg"/><Relationship Id="rId9" Type="http://schemas.openxmlformats.org/officeDocument/2006/relationships/image" Target="../media/image133.jpg"/><Relationship Id="rId5" Type="http://schemas.openxmlformats.org/officeDocument/2006/relationships/image" Target="../media/image129.jpg"/><Relationship Id="rId6" Type="http://schemas.openxmlformats.org/officeDocument/2006/relationships/image" Target="../media/image136.jpg"/><Relationship Id="rId7" Type="http://schemas.openxmlformats.org/officeDocument/2006/relationships/image" Target="../media/image138.jpg"/><Relationship Id="rId8" Type="http://schemas.openxmlformats.org/officeDocument/2006/relationships/image" Target="../media/image1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2.jpg"/><Relationship Id="rId4" Type="http://schemas.openxmlformats.org/officeDocument/2006/relationships/image" Target="../media/image139.png"/><Relationship Id="rId9" Type="http://schemas.openxmlformats.org/officeDocument/2006/relationships/image" Target="../media/image137.jpg"/><Relationship Id="rId5" Type="http://schemas.openxmlformats.org/officeDocument/2006/relationships/image" Target="../media/image145.jpg"/><Relationship Id="rId6" Type="http://schemas.openxmlformats.org/officeDocument/2006/relationships/image" Target="../media/image131.jpg"/><Relationship Id="rId7" Type="http://schemas.openxmlformats.org/officeDocument/2006/relationships/image" Target="../media/image135.jpg"/><Relationship Id="rId8" Type="http://schemas.openxmlformats.org/officeDocument/2006/relationships/image" Target="../media/image1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1.png"/><Relationship Id="rId4" Type="http://schemas.openxmlformats.org/officeDocument/2006/relationships/image" Target="../media/image1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0.png"/><Relationship Id="rId4" Type="http://schemas.openxmlformats.org/officeDocument/2006/relationships/image" Target="../media/image152.png"/><Relationship Id="rId5" Type="http://schemas.openxmlformats.org/officeDocument/2006/relationships/image" Target="../media/image144.png"/><Relationship Id="rId6" Type="http://schemas.openxmlformats.org/officeDocument/2006/relationships/image" Target="../media/image142.jpg"/><Relationship Id="rId7" Type="http://schemas.openxmlformats.org/officeDocument/2006/relationships/image" Target="../media/image1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7.png"/><Relationship Id="rId4" Type="http://schemas.openxmlformats.org/officeDocument/2006/relationships/image" Target="../media/image141.png"/><Relationship Id="rId5" Type="http://schemas.openxmlformats.org/officeDocument/2006/relationships/image" Target="../media/image134.png"/><Relationship Id="rId6" Type="http://schemas.openxmlformats.org/officeDocument/2006/relationships/image" Target="../media/image1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3.png"/><Relationship Id="rId4" Type="http://schemas.openxmlformats.org/officeDocument/2006/relationships/image" Target="../media/image1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0.png"/><Relationship Id="rId4" Type="http://schemas.openxmlformats.org/officeDocument/2006/relationships/image" Target="../media/image1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8.png"/><Relationship Id="rId4" Type="http://schemas.openxmlformats.org/officeDocument/2006/relationships/image" Target="../media/image1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10" Type="http://schemas.openxmlformats.org/officeDocument/2006/relationships/image" Target="../media/image10.jpg"/><Relationship Id="rId9" Type="http://schemas.openxmlformats.org/officeDocument/2006/relationships/image" Target="../media/image14.jpg"/><Relationship Id="rId5" Type="http://schemas.openxmlformats.org/officeDocument/2006/relationships/image" Target="../media/image2.jpg"/><Relationship Id="rId6" Type="http://schemas.openxmlformats.org/officeDocument/2006/relationships/image" Target="../media/image22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11" Type="http://schemas.openxmlformats.org/officeDocument/2006/relationships/image" Target="../media/image17.jpg"/><Relationship Id="rId10" Type="http://schemas.openxmlformats.org/officeDocument/2006/relationships/image" Target="../media/image16.jpg"/><Relationship Id="rId9" Type="http://schemas.openxmlformats.org/officeDocument/2006/relationships/image" Target="../media/image19.jpg"/><Relationship Id="rId5" Type="http://schemas.openxmlformats.org/officeDocument/2006/relationships/image" Target="../media/image15.jpg"/><Relationship Id="rId6" Type="http://schemas.openxmlformats.org/officeDocument/2006/relationships/image" Target="../media/image4.jpg"/><Relationship Id="rId7" Type="http://schemas.openxmlformats.org/officeDocument/2006/relationships/image" Target="../media/image46.jpg"/><Relationship Id="rId8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3.jp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11" Type="http://schemas.openxmlformats.org/officeDocument/2006/relationships/image" Target="../media/image33.png"/><Relationship Id="rId10" Type="http://schemas.openxmlformats.org/officeDocument/2006/relationships/image" Target="../media/image35.png"/><Relationship Id="rId13" Type="http://schemas.openxmlformats.org/officeDocument/2006/relationships/image" Target="../media/image42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15" Type="http://schemas.openxmlformats.org/officeDocument/2006/relationships/image" Target="../media/image39.png"/><Relationship Id="rId14" Type="http://schemas.openxmlformats.org/officeDocument/2006/relationships/image" Target="../media/image34.png"/><Relationship Id="rId17" Type="http://schemas.openxmlformats.org/officeDocument/2006/relationships/image" Target="../media/image38.jpg"/><Relationship Id="rId16" Type="http://schemas.openxmlformats.org/officeDocument/2006/relationships/image" Target="../media/image36.gif"/><Relationship Id="rId5" Type="http://schemas.openxmlformats.org/officeDocument/2006/relationships/image" Target="../media/image30.png"/><Relationship Id="rId19" Type="http://schemas.openxmlformats.org/officeDocument/2006/relationships/image" Target="../media/image52.png"/><Relationship Id="rId6" Type="http://schemas.openxmlformats.org/officeDocument/2006/relationships/image" Target="../media/image29.png"/><Relationship Id="rId18" Type="http://schemas.openxmlformats.org/officeDocument/2006/relationships/image" Target="../media/image37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3" Type="http://schemas.openxmlformats.org/officeDocument/2006/relationships/image" Target="../media/image61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Relationship Id="rId15" Type="http://schemas.openxmlformats.org/officeDocument/2006/relationships/image" Target="../media/image93.png"/><Relationship Id="rId14" Type="http://schemas.openxmlformats.org/officeDocument/2006/relationships/image" Target="../media/image67.png"/><Relationship Id="rId16" Type="http://schemas.openxmlformats.org/officeDocument/2006/relationships/image" Target="../media/image51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53.png"/><Relationship Id="rId8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9" cy="2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43125"/>
            <a:ext cx="9144001" cy="23003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0" y="221645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CONFRONTATION. COMPARISON.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BOOKS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58775" y="2774251"/>
            <a:ext cx="2070375" cy="241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132400" y="2193216"/>
            <a:ext cx="2070388" cy="295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0" l="25950" r="26450" t="0"/>
          <a:stretch/>
        </p:blipFill>
        <p:spPr>
          <a:xfrm flipH="1">
            <a:off x="-7248737" y="356776"/>
            <a:ext cx="1909725" cy="26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0175" y="3004722"/>
            <a:ext cx="2070375" cy="195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450" y="398375"/>
            <a:ext cx="1588300" cy="20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787" y="310863"/>
            <a:ext cx="1332575" cy="203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1664" y="2962361"/>
            <a:ext cx="1909701" cy="190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3577" y="3027734"/>
            <a:ext cx="1332575" cy="17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248" y="2820466"/>
            <a:ext cx="1437150" cy="219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6676" y="572700"/>
            <a:ext cx="1909701" cy="190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0550" y="3057175"/>
            <a:ext cx="1720100" cy="1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4088" y="460486"/>
            <a:ext cx="1437150" cy="191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6625" y="426125"/>
            <a:ext cx="1909700" cy="19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12">
            <a:alphaModFix/>
          </a:blip>
          <a:srcRect b="18624" l="24871" r="10976" t="19867"/>
          <a:stretch/>
        </p:blipFill>
        <p:spPr>
          <a:xfrm>
            <a:off x="2889750" y="42750"/>
            <a:ext cx="3971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TV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598" y="0"/>
            <a:ext cx="1669100" cy="12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927" y="1276275"/>
            <a:ext cx="3646308" cy="1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5143" l="0" r="10088" t="57743"/>
          <a:stretch/>
        </p:blipFill>
        <p:spPr>
          <a:xfrm>
            <a:off x="4409287" y="2274875"/>
            <a:ext cx="4734722" cy="10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938" y="2993853"/>
            <a:ext cx="1669100" cy="203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175" y="2993850"/>
            <a:ext cx="1988378" cy="20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8">
            <a:alphaModFix/>
          </a:blip>
          <a:srcRect b="22240" l="29844" r="31476" t="25491"/>
          <a:stretch/>
        </p:blipFill>
        <p:spPr>
          <a:xfrm>
            <a:off x="2561450" y="3437275"/>
            <a:ext cx="2229376" cy="170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9">
            <a:alphaModFix/>
          </a:blip>
          <a:srcRect b="4361" l="0" r="0" t="0"/>
          <a:stretch/>
        </p:blipFill>
        <p:spPr>
          <a:xfrm>
            <a:off x="0" y="3437275"/>
            <a:ext cx="2655174" cy="1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815625"/>
            <a:ext cx="3243300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976" y="-11"/>
            <a:ext cx="1988375" cy="204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185" y="1017719"/>
            <a:ext cx="1988375" cy="14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MOVIES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0" y="16624"/>
            <a:ext cx="1689307" cy="25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775" y="0"/>
            <a:ext cx="175736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488" y="-13600"/>
            <a:ext cx="1689300" cy="259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035" y="2586280"/>
            <a:ext cx="1757350" cy="260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2363" y="2573030"/>
            <a:ext cx="1790775" cy="263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3337" y="2586263"/>
            <a:ext cx="1757350" cy="266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2248" y="2586275"/>
            <a:ext cx="1833277" cy="2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7638" y="6350"/>
            <a:ext cx="1917100" cy="258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11">
            <a:alphaModFix/>
          </a:blip>
          <a:srcRect b="0" l="6585" r="0" t="0"/>
          <a:stretch/>
        </p:blipFill>
        <p:spPr>
          <a:xfrm>
            <a:off x="3676624" y="-13575"/>
            <a:ext cx="1790775" cy="25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8350" y="2578769"/>
            <a:ext cx="1833275" cy="262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MUSIC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675" y="83624"/>
            <a:ext cx="1895204" cy="17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625"/>
            <a:ext cx="1705676" cy="17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725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50" y="3386024"/>
            <a:ext cx="1705675" cy="170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62" y="1757475"/>
            <a:ext cx="1628550" cy="1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25" y="2060224"/>
            <a:ext cx="1895204" cy="17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725" y="445025"/>
            <a:ext cx="2365676" cy="23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275" y="16995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851" y="3604501"/>
            <a:ext cx="2714200" cy="14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-140050" y="25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MUSICAL GROUPS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25"/>
            <a:ext cx="2060151" cy="1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075" y="1240350"/>
            <a:ext cx="2857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0062" y="1380400"/>
            <a:ext cx="2523075" cy="1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500" y="3130197"/>
            <a:ext cx="2523075" cy="77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15500"/>
            <a:ext cx="5116274" cy="1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2674" y="3384675"/>
            <a:ext cx="3625001" cy="36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175" y="3011600"/>
            <a:ext cx="2060151" cy="20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1350" y="649825"/>
            <a:ext cx="2480376" cy="24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6500" y="305575"/>
            <a:ext cx="2857500" cy="196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5375" y="1841323"/>
            <a:ext cx="2368625" cy="227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218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INTERESTS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4600" y="1238646"/>
            <a:ext cx="4082225" cy="16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48434" l="10099" r="38686" t="14425"/>
          <a:stretch/>
        </p:blipFill>
        <p:spPr>
          <a:xfrm>
            <a:off x="158225" y="3070950"/>
            <a:ext cx="3115175" cy="148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295" y="-127289"/>
            <a:ext cx="4505504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538" y="1016400"/>
            <a:ext cx="4227449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6419">
            <a:off x="5749948" y="1552863"/>
            <a:ext cx="3251851" cy="182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300" y="3020373"/>
            <a:ext cx="3794593" cy="1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3400" y="3527450"/>
            <a:ext cx="3249266" cy="1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ACTIVITIES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311700" y="1388900"/>
            <a:ext cx="46791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{</a:t>
            </a:r>
            <a:r>
              <a:rPr b="1" lang="ru" sz="3000"/>
              <a:t>член</a:t>
            </a:r>
            <a:r>
              <a:rPr lang="ru" sz="3000"/>
              <a:t>, россии, года, </a:t>
            </a:r>
            <a:r>
              <a:rPr b="1" lang="ru" sz="3000"/>
              <a:t>руководитель</a:t>
            </a:r>
            <a:r>
              <a:rPr lang="ru" sz="3000"/>
              <a:t>, совета, </a:t>
            </a:r>
            <a:r>
              <a:rPr b="1" lang="ru" sz="3000"/>
              <a:t>работа</a:t>
            </a:r>
            <a:r>
              <a:rPr lang="ru" sz="3000"/>
              <a:t>, области, </a:t>
            </a:r>
            <a:r>
              <a:rPr b="1" lang="ru" sz="3000"/>
              <a:t>работаю</a:t>
            </a:r>
            <a:r>
              <a:rPr lang="ru" sz="3000"/>
              <a:t>, деятельность, </a:t>
            </a:r>
            <a:r>
              <a:rPr b="1" lang="ru" sz="3000"/>
              <a:t>председатель</a:t>
            </a:r>
            <a:r>
              <a:rPr lang="ru" sz="3000"/>
              <a:t>, россия, организации, </a:t>
            </a:r>
            <a:r>
              <a:rPr b="1" lang="ru" sz="3000"/>
              <a:t>бизнес</a:t>
            </a:r>
            <a:r>
              <a:rPr lang="ru" sz="3000"/>
              <a:t>}</a:t>
            </a:r>
            <a:endParaRPr sz="3000"/>
          </a:p>
        </p:txBody>
      </p:sp>
      <p:sp>
        <p:nvSpPr>
          <p:cNvPr id="251" name="Shape 251"/>
          <p:cNvSpPr txBox="1"/>
          <p:nvPr/>
        </p:nvSpPr>
        <p:spPr>
          <a:xfrm>
            <a:off x="4895000" y="1388900"/>
            <a:ext cx="4471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{</a:t>
            </a:r>
            <a:r>
              <a:rPr b="1" lang="ru" sz="3000"/>
              <a:t>студент, учусь, работаю</a:t>
            </a:r>
            <a:r>
              <a:rPr lang="ru" sz="3000"/>
              <a:t>, </a:t>
            </a:r>
            <a:r>
              <a:rPr lang="ru" sz="3000">
                <a:solidFill>
                  <a:schemeClr val="dk1"/>
                </a:solidFill>
              </a:rPr>
              <a:t>фотограф, </a:t>
            </a:r>
            <a:r>
              <a:rPr b="1" lang="ru" sz="3000"/>
              <a:t>работа</a:t>
            </a:r>
            <a:r>
              <a:rPr lang="ru" sz="3000"/>
              <a:t>, dota, </a:t>
            </a:r>
            <a:r>
              <a:rPr b="1" lang="ru" sz="3000"/>
              <a:t>учеба</a:t>
            </a:r>
            <a:r>
              <a:rPr lang="ru" sz="3000"/>
              <a:t>, музыка, музыкант, спорт, </a:t>
            </a:r>
            <a:r>
              <a:rPr b="1" lang="ru" sz="3000"/>
              <a:t>ученик</a:t>
            </a:r>
            <a:r>
              <a:rPr lang="ru" sz="3000"/>
              <a:t>, бизнес, художник}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0" y="0"/>
            <a:ext cx="9144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TYPICAL</a:t>
            </a: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 “ВАТНИК” IS...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24881" l="10429" r="50288" t="63197"/>
          <a:stretch/>
        </p:blipFill>
        <p:spPr>
          <a:xfrm>
            <a:off x="1435906" y="700663"/>
            <a:ext cx="3379699" cy="5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24800" l="10723" r="64440" t="63335"/>
          <a:stretch/>
        </p:blipFill>
        <p:spPr>
          <a:xfrm>
            <a:off x="5155200" y="747325"/>
            <a:ext cx="2147075" cy="5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5">
            <a:alphaModFix/>
          </a:blip>
          <a:srcRect b="63034" l="10782" r="66415" t="23878"/>
          <a:stretch/>
        </p:blipFill>
        <p:spPr>
          <a:xfrm>
            <a:off x="1964313" y="2097850"/>
            <a:ext cx="2040411" cy="65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6">
            <a:alphaModFix/>
          </a:blip>
          <a:srcRect b="25497" l="10658" r="55622" t="63194"/>
          <a:stretch/>
        </p:blipFill>
        <p:spPr>
          <a:xfrm>
            <a:off x="5155200" y="1412763"/>
            <a:ext cx="2915051" cy="5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7">
            <a:alphaModFix/>
          </a:blip>
          <a:srcRect b="25423" l="10901" r="54034" t="63360"/>
          <a:stretch/>
        </p:blipFill>
        <p:spPr>
          <a:xfrm>
            <a:off x="1472462" y="1415663"/>
            <a:ext cx="3024126" cy="5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8">
            <a:alphaModFix/>
          </a:blip>
          <a:srcRect b="25704" l="11090" r="66964" t="63080"/>
          <a:stretch/>
        </p:blipFill>
        <p:spPr>
          <a:xfrm>
            <a:off x="5155200" y="2152275"/>
            <a:ext cx="1912574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9">
            <a:alphaModFix/>
          </a:blip>
          <a:srcRect b="25472" l="10666" r="3170" t="24215"/>
          <a:stretch/>
        </p:blipFill>
        <p:spPr>
          <a:xfrm>
            <a:off x="1538087" y="3076950"/>
            <a:ext cx="6067830" cy="19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10">
            <a:alphaModFix/>
          </a:blip>
          <a:srcRect b="46029" l="28731" r="62489" t="38695"/>
          <a:stretch/>
        </p:blipFill>
        <p:spPr>
          <a:xfrm>
            <a:off x="1472454" y="2155175"/>
            <a:ext cx="555894" cy="5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0" y="0"/>
            <a:ext cx="9144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TYPICAL</a:t>
            </a: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 “ХОМЯЧОК” IS...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700" y="4328675"/>
            <a:ext cx="2393400" cy="68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705" y="3801125"/>
            <a:ext cx="3923563" cy="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625" y="3240275"/>
            <a:ext cx="1754560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5625" y="2688775"/>
            <a:ext cx="4286978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6454" y="2047279"/>
            <a:ext cx="2393394" cy="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8">
            <a:alphaModFix/>
          </a:blip>
          <a:srcRect b="0" l="3790" r="0" t="0"/>
          <a:stretch/>
        </p:blipFill>
        <p:spPr>
          <a:xfrm>
            <a:off x="3470360" y="1393438"/>
            <a:ext cx="2985116" cy="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149" y="713300"/>
            <a:ext cx="5454554" cy="7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10">
            <a:alphaModFix/>
          </a:blip>
          <a:srcRect b="0" l="0" r="52662" t="0"/>
          <a:stretch/>
        </p:blipFill>
        <p:spPr>
          <a:xfrm>
            <a:off x="215675" y="862829"/>
            <a:ext cx="2724151" cy="359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11">
            <a:alphaModFix/>
          </a:blip>
          <a:srcRect b="46029" l="28731" r="62489" t="38695"/>
          <a:stretch/>
        </p:blipFill>
        <p:spPr>
          <a:xfrm>
            <a:off x="3470341" y="2051548"/>
            <a:ext cx="545283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5674" y="3240275"/>
            <a:ext cx="634628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300" y="2688775"/>
            <a:ext cx="591378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14">
            <a:alphaModFix/>
          </a:blip>
          <a:srcRect b="0" l="0" r="0" t="83458"/>
          <a:stretch/>
        </p:blipFill>
        <p:spPr>
          <a:xfrm>
            <a:off x="215675" y="4366226"/>
            <a:ext cx="2724150" cy="6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125" y="880812"/>
            <a:ext cx="1630201" cy="16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713" y="941575"/>
            <a:ext cx="1735025" cy="3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775" y="2511025"/>
            <a:ext cx="2443450" cy="2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787" y="746756"/>
            <a:ext cx="1630200" cy="163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7">
            <a:alphaModFix/>
          </a:blip>
          <a:srcRect b="0" l="20302" r="18692" t="10185"/>
          <a:stretch/>
        </p:blipFill>
        <p:spPr>
          <a:xfrm>
            <a:off x="7028225" y="2379975"/>
            <a:ext cx="1833325" cy="27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600" y="340422"/>
            <a:ext cx="1950175" cy="292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600" y="2423735"/>
            <a:ext cx="1950175" cy="259452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0" y="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TYPICAL</a:t>
            </a: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 “ПУТИНЦЫ” ARE...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4" y="538175"/>
            <a:ext cx="3216500" cy="4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391638" y="187050"/>
            <a:ext cx="1866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COMPARE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150" y="992487"/>
            <a:ext cx="5103275" cy="34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0" y="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TYPICAL “НАВАЛЬНЯТА” ARE...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6" y="649499"/>
            <a:ext cx="1858279" cy="18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875" y="649500"/>
            <a:ext cx="1858275" cy="185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 b="25418" l="24407" r="9213" t="28104"/>
          <a:stretch/>
        </p:blipFill>
        <p:spPr>
          <a:xfrm>
            <a:off x="4484275" y="2587625"/>
            <a:ext cx="1949499" cy="20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900" y="649503"/>
            <a:ext cx="2001000" cy="40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7">
            <a:alphaModFix/>
          </a:blip>
          <a:srcRect b="33461" l="0" r="0" t="0"/>
          <a:stretch/>
        </p:blipFill>
        <p:spPr>
          <a:xfrm>
            <a:off x="4483938" y="647276"/>
            <a:ext cx="1950175" cy="1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1350" y="2589851"/>
            <a:ext cx="2001000" cy="20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513" y="2571746"/>
            <a:ext cx="1949504" cy="194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179114"/>
            <a:ext cx="9144009" cy="15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MILITARY</a:t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66900" y="1017725"/>
            <a:ext cx="34488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/>
              <a:t>3,6 %</a:t>
            </a:r>
            <a:endParaRPr sz="10000"/>
          </a:p>
        </p:txBody>
      </p:sp>
      <p:pic>
        <p:nvPicPr>
          <p:cNvPr id="313" name="Shape 31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15918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38" y="2571750"/>
            <a:ext cx="415917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046425" y="1017725"/>
            <a:ext cx="3448800" cy="1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/>
              <a:t>0</a:t>
            </a:r>
            <a:r>
              <a:rPr lang="ru" sz="10000"/>
              <a:t>,4 %</a:t>
            </a:r>
            <a:endParaRPr sz="1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 title="Points scored"/>
          <p:cNvPicPr preferRelativeResize="0"/>
          <p:nvPr/>
        </p:nvPicPr>
        <p:blipFill rotWithShape="1">
          <a:blip r:embed="rId3">
            <a:alphaModFix/>
          </a:blip>
          <a:srcRect b="0" l="0" r="8256" t="0"/>
          <a:stretch/>
        </p:blipFill>
        <p:spPr>
          <a:xfrm>
            <a:off x="0" y="572703"/>
            <a:ext cx="6154350" cy="3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POLITICAL VIEWS</a:t>
            </a:r>
            <a:endParaRPr/>
          </a:p>
        </p:txBody>
      </p:sp>
      <p:pic>
        <p:nvPicPr>
          <p:cNvPr id="322" name="Shape 322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000" y="1573825"/>
            <a:ext cx="5772999" cy="35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b="0" l="0" r="50789" t="0"/>
          <a:stretch/>
        </p:blipFill>
        <p:spPr>
          <a:xfrm>
            <a:off x="1232525" y="2703773"/>
            <a:ext cx="2138476" cy="243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9200" y="168204"/>
            <a:ext cx="1623349" cy="162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7">
            <a:alphaModFix/>
          </a:blip>
          <a:srcRect b="0" l="43461" r="0" t="15117"/>
          <a:stretch/>
        </p:blipFill>
        <p:spPr>
          <a:xfrm>
            <a:off x="6620400" y="2286000"/>
            <a:ext cx="2523600" cy="28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LANGUAGES</a:t>
            </a:r>
            <a:endParaRPr/>
          </a:p>
        </p:txBody>
      </p:sp>
      <p:pic>
        <p:nvPicPr>
          <p:cNvPr id="331" name="Shape 331" title="Points scored"/>
          <p:cNvPicPr preferRelativeResize="0"/>
          <p:nvPr/>
        </p:nvPicPr>
        <p:blipFill rotWithShape="1">
          <a:blip r:embed="rId3">
            <a:alphaModFix/>
          </a:blip>
          <a:srcRect b="0" l="17569" r="17692" t="0"/>
          <a:stretch/>
        </p:blipFill>
        <p:spPr>
          <a:xfrm>
            <a:off x="311700" y="1005375"/>
            <a:ext cx="40005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 title="Points scored"/>
          <p:cNvPicPr preferRelativeResize="0"/>
          <p:nvPr/>
        </p:nvPicPr>
        <p:blipFill rotWithShape="1">
          <a:blip r:embed="rId4">
            <a:alphaModFix/>
          </a:blip>
          <a:srcRect b="0" l="18217" r="18395" t="0"/>
          <a:stretch/>
        </p:blipFill>
        <p:spPr>
          <a:xfrm>
            <a:off x="4940569" y="1017725"/>
            <a:ext cx="3891732" cy="3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688" y="2286600"/>
            <a:ext cx="1258525" cy="12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7175" y="2286596"/>
            <a:ext cx="1258525" cy="12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RELIGION</a:t>
            </a:r>
            <a:endParaRPr/>
          </a:p>
        </p:txBody>
      </p:sp>
      <p:pic>
        <p:nvPicPr>
          <p:cNvPr id="340" name="Shape 34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8900"/>
            <a:ext cx="6277989" cy="3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 b="25925" l="14507" r="17446" t="37037"/>
          <a:stretch/>
        </p:blipFill>
        <p:spPr>
          <a:xfrm>
            <a:off x="4922050" y="572696"/>
            <a:ext cx="4126675" cy="30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6342875" y="1106050"/>
            <a:ext cx="1504800" cy="12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RELIGION</a:t>
            </a:r>
            <a:endParaRPr/>
          </a:p>
        </p:txBody>
      </p:sp>
      <p:pic>
        <p:nvPicPr>
          <p:cNvPr id="348" name="Shape 348" title="Points scored"/>
          <p:cNvPicPr preferRelativeResize="0"/>
          <p:nvPr/>
        </p:nvPicPr>
        <p:blipFill rotWithShape="1">
          <a:blip r:embed="rId3">
            <a:alphaModFix/>
          </a:blip>
          <a:srcRect b="-1524" l="0" r="0" t="-1462"/>
          <a:stretch/>
        </p:blipFill>
        <p:spPr>
          <a:xfrm>
            <a:off x="852963" y="483450"/>
            <a:ext cx="7438074" cy="47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INSPIRED BY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209550" y="884375"/>
            <a:ext cx="36957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Музыка: 32%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Люди: 18%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Жизнь: 15%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Природа: 14%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Любовь: 11%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Книги: 10%</a:t>
            </a:r>
            <a:endParaRPr sz="4000"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12589" l="27513" r="25453" t="29633"/>
          <a:stretch/>
        </p:blipFill>
        <p:spPr>
          <a:xfrm>
            <a:off x="3697799" y="1120925"/>
            <a:ext cx="1748400" cy="29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3151025" y="4125750"/>
            <a:ext cx="2476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chemeClr val="accent1"/>
                </a:solidFill>
              </a:rPr>
              <a:t>Где царь?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5548075" y="884375"/>
            <a:ext cx="36957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Музыка: 50%</a:t>
            </a:r>
            <a:endParaRPr sz="4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Люди: 14%</a:t>
            </a:r>
            <a:endParaRPr sz="4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Книги: 14%</a:t>
            </a:r>
            <a:endParaRPr sz="4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Природа: 10%</a:t>
            </a:r>
            <a:endParaRPr sz="4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Жизнь: 6%</a:t>
            </a:r>
            <a:endParaRPr sz="4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Фильмы: 6%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IN PEOPLE</a:t>
            </a:r>
            <a:endParaRPr/>
          </a:p>
        </p:txBody>
      </p:sp>
      <p:pic>
        <p:nvPicPr>
          <p:cNvPr id="363" name="Shape 363" title="Points scored"/>
          <p:cNvPicPr preferRelativeResize="0"/>
          <p:nvPr/>
        </p:nvPicPr>
        <p:blipFill rotWithShape="1">
          <a:blip r:embed="rId3">
            <a:alphaModFix/>
          </a:blip>
          <a:srcRect b="8467" l="17568" r="17386" t="8268"/>
          <a:stretch/>
        </p:blipFill>
        <p:spPr>
          <a:xfrm>
            <a:off x="0" y="572700"/>
            <a:ext cx="4019550" cy="31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 title="Points scored"/>
          <p:cNvPicPr preferRelativeResize="0"/>
          <p:nvPr/>
        </p:nvPicPr>
        <p:blipFill rotWithShape="1">
          <a:blip r:embed="rId4">
            <a:alphaModFix/>
          </a:blip>
          <a:srcRect b="8193" l="16810" r="17265" t="8881"/>
          <a:stretch/>
        </p:blipFill>
        <p:spPr>
          <a:xfrm>
            <a:off x="5124450" y="572688"/>
            <a:ext cx="4019550" cy="312631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5063875" y="3411800"/>
            <a:ext cx="38775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4 — власть и богатство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5 — смелость и упорство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6 — юмор и жизнелюбие</a:t>
            </a:r>
            <a:endParaRPr sz="2400"/>
          </a:p>
        </p:txBody>
      </p:sp>
      <p:sp>
        <p:nvSpPr>
          <p:cNvPr id="366" name="Shape 366"/>
          <p:cNvSpPr txBox="1"/>
          <p:nvPr/>
        </p:nvSpPr>
        <p:spPr>
          <a:xfrm>
            <a:off x="370750" y="3454425"/>
            <a:ext cx="38253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1 — ум и креативность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2 — доброта и честность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3 — красота и здоровье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IN LIFE</a:t>
            </a:r>
            <a:endParaRPr/>
          </a:p>
        </p:txBody>
      </p:sp>
      <p:pic>
        <p:nvPicPr>
          <p:cNvPr id="372" name="Shape 37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9900"/>
            <a:ext cx="4420950" cy="2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950" y="2223084"/>
            <a:ext cx="4723050" cy="292041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438975" y="674150"/>
            <a:ext cx="34311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— семья и дети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 — карьера и деньги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 — развлечения и отдых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 — наука и исследования</a:t>
            </a:r>
            <a:endParaRPr sz="2000"/>
          </a:p>
        </p:txBody>
      </p:sp>
      <p:sp>
        <p:nvSpPr>
          <p:cNvPr id="375" name="Shape 375"/>
          <p:cNvSpPr txBox="1"/>
          <p:nvPr/>
        </p:nvSpPr>
        <p:spPr>
          <a:xfrm>
            <a:off x="4656625" y="674150"/>
            <a:ext cx="3888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5 — совершенствование мира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6 — саморазвитие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7 — красота и искусство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8 — слава и влияние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 title="Points scored"/>
          <p:cNvPicPr preferRelativeResize="0"/>
          <p:nvPr/>
        </p:nvPicPr>
        <p:blipFill rotWithShape="1">
          <a:blip r:embed="rId3">
            <a:alphaModFix/>
          </a:blip>
          <a:srcRect b="9633" l="17478" r="17712" t="8653"/>
          <a:stretch/>
        </p:blipFill>
        <p:spPr>
          <a:xfrm>
            <a:off x="97538" y="399500"/>
            <a:ext cx="40560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title="Points scored"/>
          <p:cNvPicPr preferRelativeResize="0"/>
          <p:nvPr/>
        </p:nvPicPr>
        <p:blipFill rotWithShape="1">
          <a:blip r:embed="rId4">
            <a:alphaModFix/>
          </a:blip>
          <a:srcRect b="8140" l="18035" r="17939" t="9043"/>
          <a:stretch/>
        </p:blipFill>
        <p:spPr>
          <a:xfrm>
            <a:off x="4990400" y="317750"/>
            <a:ext cx="4056075" cy="324406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95075" y="2998125"/>
            <a:ext cx="3861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— не женат/не замужем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 — есть друг/есть подруга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 — помолвлен/помолвлена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 — женат/замужем</a:t>
            </a:r>
            <a:endParaRPr sz="2000"/>
          </a:p>
        </p:txBody>
      </p:sp>
      <p:sp>
        <p:nvSpPr>
          <p:cNvPr id="383" name="Shape 383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RELATION</a:t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5185463" y="2998125"/>
            <a:ext cx="3861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5 — всё сложно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6 — в активном поиске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7 — влюблён/влюблена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8 — в гражданском браке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39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0" y="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PUTIN TEAM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Shape 389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{07F76A2F-25AB-4BFD-BD09-52331D20B0AB}</a:tableStyleId>
              </a:tblPr>
              <a:tblGrid>
                <a:gridCol w="2123675"/>
                <a:gridCol w="3400825"/>
                <a:gridCol w="3619500"/>
              </a:tblGrid>
              <a:tr h="110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Typical member</a:t>
                      </a:r>
                      <a:endParaRPr b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Putin Team</a:t>
                      </a:r>
                      <a:endParaRPr b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Команда Навального</a:t>
                      </a:r>
                      <a:endParaRPr b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2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Full name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Иванов Александр Владимирович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Иванов Александр Сергеевич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Age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31.3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28,9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University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MSU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MSU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Birthday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01.03.1998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01.01.1999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Subscribers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222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207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1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Photo</a:t>
                      </a:r>
                      <a:endParaRPr i="1"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96,5%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95,7%</a:t>
                      </a:r>
                      <a:endParaRPr sz="2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And now…. icing on the cake!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0" y="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PUTIN TEAM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4780" l="10336" r="31950" t="0"/>
          <a:stretch/>
        </p:blipFill>
        <p:spPr>
          <a:xfrm>
            <a:off x="2143250" y="2540275"/>
            <a:ext cx="2366576" cy="26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2562" l="0" r="0" t="0"/>
          <a:stretch/>
        </p:blipFill>
        <p:spPr>
          <a:xfrm>
            <a:off x="4509825" y="2670850"/>
            <a:ext cx="2537601" cy="24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200" y="0"/>
            <a:ext cx="2537600" cy="26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6">
            <a:alphaModFix/>
          </a:blip>
          <a:srcRect b="4021" l="23182" r="14364" t="0"/>
          <a:stretch/>
        </p:blipFill>
        <p:spPr>
          <a:xfrm>
            <a:off x="6734700" y="2670850"/>
            <a:ext cx="2414248" cy="247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7">
            <a:alphaModFix/>
          </a:blip>
          <a:srcRect b="20312" l="41456" r="22660" t="0"/>
          <a:stretch/>
        </p:blipFill>
        <p:spPr>
          <a:xfrm>
            <a:off x="4462800" y="0"/>
            <a:ext cx="2136082" cy="26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8">
            <a:alphaModFix/>
          </a:blip>
          <a:srcRect b="0" l="0" r="4988" t="0"/>
          <a:stretch/>
        </p:blipFill>
        <p:spPr>
          <a:xfrm>
            <a:off x="6606400" y="0"/>
            <a:ext cx="2537600" cy="26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9">
            <a:alphaModFix/>
          </a:blip>
          <a:srcRect b="14008" l="32042" r="18433" t="0"/>
          <a:stretch/>
        </p:blipFill>
        <p:spPr>
          <a:xfrm flipH="1">
            <a:off x="0" y="2670850"/>
            <a:ext cx="2136075" cy="2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10">
            <a:alphaModFix/>
          </a:blip>
          <a:srcRect b="0" l="20647" r="16289" t="0"/>
          <a:stretch/>
        </p:blipFill>
        <p:spPr>
          <a:xfrm flipH="1">
            <a:off x="1" y="0"/>
            <a:ext cx="2136074" cy="26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68" y="0"/>
            <a:ext cx="77182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0" y="429122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КОМАНДА НАВАЛЬНОГО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0" y="0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85200C"/>
                </a:solidFill>
                <a:latin typeface="Oswald"/>
                <a:ea typeface="Oswald"/>
                <a:cs typeface="Oswald"/>
                <a:sym typeface="Oswald"/>
              </a:rPr>
              <a:t>КОМАНДА НАВАЛЬНОГО</a:t>
            </a:r>
            <a:endParaRPr sz="3600">
              <a:solidFill>
                <a:srgbClr val="8520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199" y="2741300"/>
            <a:ext cx="2352924" cy="156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5600"/>
            <a:ext cx="2491826" cy="1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0" l="0" r="18099" t="0"/>
          <a:stretch/>
        </p:blipFill>
        <p:spPr>
          <a:xfrm>
            <a:off x="4764048" y="2135275"/>
            <a:ext cx="4379950" cy="30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366" y="0"/>
            <a:ext cx="3793634" cy="21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7">
            <a:alphaModFix/>
          </a:blip>
          <a:srcRect b="4376" l="0" r="0" t="4640"/>
          <a:stretch/>
        </p:blipFill>
        <p:spPr>
          <a:xfrm>
            <a:off x="0" y="3015100"/>
            <a:ext cx="3485075" cy="211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5075" y="3383113"/>
            <a:ext cx="2619376" cy="174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-3"/>
            <a:ext cx="2491825" cy="1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10">
            <a:alphaModFix/>
          </a:blip>
          <a:srcRect b="0" l="0" r="16645" t="23763"/>
          <a:stretch/>
        </p:blipFill>
        <p:spPr>
          <a:xfrm>
            <a:off x="2491825" y="0"/>
            <a:ext cx="2942401" cy="17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11">
            <a:alphaModFix/>
          </a:blip>
          <a:srcRect b="8531" l="21561" r="22534" t="19286"/>
          <a:stretch/>
        </p:blipFill>
        <p:spPr>
          <a:xfrm>
            <a:off x="2491825" y="1584350"/>
            <a:ext cx="4089375" cy="1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do people share about themselves?</a:t>
            </a:r>
            <a:endParaRPr/>
          </a:p>
        </p:txBody>
      </p:sp>
      <p:pic>
        <p:nvPicPr>
          <p:cNvPr id="108" name="Shape 108" title="Points scored"/>
          <p:cNvPicPr preferRelativeResize="0"/>
          <p:nvPr/>
        </p:nvPicPr>
        <p:blipFill rotWithShape="1">
          <a:blip r:embed="rId3">
            <a:alphaModFix/>
          </a:blip>
          <a:srcRect b="0" l="18302" r="18586" t="0"/>
          <a:stretch/>
        </p:blipFill>
        <p:spPr>
          <a:xfrm>
            <a:off x="0" y="686967"/>
            <a:ext cx="4548774" cy="445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 title="Points scored"/>
          <p:cNvPicPr preferRelativeResize="0"/>
          <p:nvPr/>
        </p:nvPicPr>
        <p:blipFill rotWithShape="1">
          <a:blip r:embed="rId4">
            <a:alphaModFix/>
          </a:blip>
          <a:srcRect b="0" l="18243" r="18653" t="0"/>
          <a:stretch/>
        </p:blipFill>
        <p:spPr>
          <a:xfrm>
            <a:off x="4572000" y="686400"/>
            <a:ext cx="4548774" cy="44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">
            <a:off x="1225716" y="686412"/>
            <a:ext cx="1034538" cy="147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6">
            <a:alphaModFix/>
          </a:blip>
          <a:srcRect b="9655" l="21707" r="43122" t="21083"/>
          <a:stretch/>
        </p:blipFill>
        <p:spPr>
          <a:xfrm>
            <a:off x="3503275" y="3044775"/>
            <a:ext cx="1504001" cy="21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2763" y="1425514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QUOTES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2077178" y="1836500"/>
            <a:ext cx="1034538" cy="147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title="Points scored"/>
          <p:cNvPicPr preferRelativeResize="0"/>
          <p:nvPr/>
        </p:nvPicPr>
        <p:blipFill rotWithShape="1">
          <a:blip r:embed="rId4">
            <a:alphaModFix/>
          </a:blip>
          <a:srcRect b="14416" l="21733" r="21580" t="14742"/>
          <a:stretch/>
        </p:blipFill>
        <p:spPr>
          <a:xfrm>
            <a:off x="4626000" y="1092975"/>
            <a:ext cx="4533675" cy="35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 title="Points scored"/>
          <p:cNvPicPr preferRelativeResize="0"/>
          <p:nvPr/>
        </p:nvPicPr>
        <p:blipFill rotWithShape="1">
          <a:blip r:embed="rId5">
            <a:alphaModFix/>
          </a:blip>
          <a:srcRect b="10997" l="19076" r="19045" t="8791"/>
          <a:stretch/>
        </p:blipFill>
        <p:spPr>
          <a:xfrm>
            <a:off x="0" y="1017725"/>
            <a:ext cx="4450023" cy="35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3750" y="1360514"/>
            <a:ext cx="1314875" cy="1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0200" y="2875013"/>
            <a:ext cx="1470525" cy="14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5422" y="613506"/>
            <a:ext cx="1034550" cy="140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7575" y="3180874"/>
            <a:ext cx="1034550" cy="10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5500" y="2758325"/>
            <a:ext cx="949500" cy="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1925" y="3056496"/>
            <a:ext cx="1107575" cy="11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47400" y="1710350"/>
            <a:ext cx="1265994" cy="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350" y="2399913"/>
            <a:ext cx="827000" cy="88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13450" y="1464175"/>
            <a:ext cx="1107575" cy="11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4338" y="1044268"/>
            <a:ext cx="1107576" cy="132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1109178">
            <a:off x="7516475" y="2597850"/>
            <a:ext cx="1166829" cy="14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37400" y="464583"/>
            <a:ext cx="949500" cy="134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68787" y="1375475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250" y="970049"/>
            <a:ext cx="1266000" cy="1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80087" y="2450788"/>
            <a:ext cx="1314875" cy="125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97" y="2452042"/>
            <a:ext cx="1982190" cy="1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27599" l="0" r="0" t="0"/>
          <a:stretch/>
        </p:blipFill>
        <p:spPr>
          <a:xfrm>
            <a:off x="5370475" y="77100"/>
            <a:ext cx="3654741" cy="7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539" y="0"/>
            <a:ext cx="3531626" cy="16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850" y="920150"/>
            <a:ext cx="2376499" cy="7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GAMES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47200"/>
            <a:ext cx="1696300" cy="16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8">
            <a:alphaModFix/>
          </a:blip>
          <a:srcRect b="0" l="27404" r="0" t="20546"/>
          <a:stretch/>
        </p:blipFill>
        <p:spPr>
          <a:xfrm flipH="1">
            <a:off x="5612375" y="2566752"/>
            <a:ext cx="3531625" cy="257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8138" y="1916376"/>
            <a:ext cx="2329925" cy="23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659470">
            <a:off x="6418732" y="2954948"/>
            <a:ext cx="972187" cy="97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84475" y="920150"/>
            <a:ext cx="1307175" cy="13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694470">
            <a:off x="4507147" y="1102212"/>
            <a:ext cx="2028465" cy="21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77163" y="1017736"/>
            <a:ext cx="3120924" cy="127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41385" y="3840386"/>
            <a:ext cx="1906890" cy="12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643050"/>
            <a:ext cx="2197325" cy="21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13637" y="3473825"/>
            <a:ext cx="3120925" cy="16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